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4" name="Google Shape;4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" name="Google Shape;6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" name="Google Shape;9;n"/>
          <p:cNvSpPr txBox="1"/>
          <p:nvPr>
            <p:ph idx="4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1" name="Google Shape;4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9" name="Google Shape;4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6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52400" y="-107950"/>
            <a:ext cx="9296400" cy="696595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"/>
          <p:cNvSpPr/>
          <p:nvPr/>
        </p:nvSpPr>
        <p:spPr>
          <a:xfrm>
            <a:off x="0" y="-92837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" name="Google Shape;26;p3"/>
          <p:cNvSpPr txBox="1"/>
          <p:nvPr/>
        </p:nvSpPr>
        <p:spPr>
          <a:xfrm>
            <a:off x="0" y="320040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182562" y="-9283700"/>
            <a:ext cx="8777287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" name="Google Shape;28;p3"/>
          <p:cNvSpPr txBox="1"/>
          <p:nvPr/>
        </p:nvSpPr>
        <p:spPr>
          <a:xfrm>
            <a:off x="593725" y="727075"/>
            <a:ext cx="71024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" name="Google Shape;29;p3"/>
          <p:cNvSpPr txBox="1"/>
          <p:nvPr/>
        </p:nvSpPr>
        <p:spPr>
          <a:xfrm>
            <a:off x="3124200" y="3200400"/>
            <a:ext cx="26130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Rozhovor s Bohem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2"/>
          <p:cNvSpPr txBox="1"/>
          <p:nvPr/>
        </p:nvSpPr>
        <p:spPr>
          <a:xfrm>
            <a:off x="2265362" y="609600"/>
            <a:ext cx="4630737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Chci, aby se naučili odpouštět, </a:t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odpouštět skutkem..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00" name="Google Shape;100;p12"/>
          <p:cNvSpPr txBox="1"/>
          <p:nvPr/>
        </p:nvSpPr>
        <p:spPr>
          <a:xfrm>
            <a:off x="909637" y="5334000"/>
            <a:ext cx="7478712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CC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Chci, </a:t>
            </a:r>
            <a:r>
              <a:rPr b="0" i="0" lang="en-US" sz="2800" u="none">
                <a:solidFill>
                  <a:srgbClr val="99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aby věděli, že jsou</a:t>
            </a:r>
            <a:r>
              <a:rPr b="0" i="0" lang="en-US" sz="2800" u="none">
                <a:solidFill>
                  <a:srgbClr val="FFCC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lidé, kteří je velmi milují, </a:t>
            </a:r>
            <a:endParaRPr b="0" i="0" sz="2800" u="none">
              <a:solidFill>
                <a:srgbClr val="FFCC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99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CC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ale kteří nevědí, jak své city vyjádřit.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3"/>
          <p:cNvSpPr txBox="1"/>
          <p:nvPr/>
        </p:nvSpPr>
        <p:spPr>
          <a:xfrm>
            <a:off x="500062" y="1143000"/>
            <a:ext cx="8150225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66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Chci, aby věděli, že za peníze si mohou koupit všechno,</a:t>
            </a:r>
            <a:endParaRPr b="0" i="0" sz="2800" u="none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66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kromě štěstí.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07" name="Google Shape;107;p13"/>
          <p:cNvSpPr txBox="1"/>
          <p:nvPr/>
        </p:nvSpPr>
        <p:spPr>
          <a:xfrm>
            <a:off x="1243012" y="4749800"/>
            <a:ext cx="6403975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CC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Chci, aby poznali, že skutečný přítel je ten, </a:t>
            </a:r>
            <a:endParaRPr b="0" i="0" sz="2800" u="none">
              <a:solidFill>
                <a:srgbClr val="FFCC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CC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kdo o nich všechno ví, a přesto ho má rád</a:t>
            </a:r>
            <a:r>
              <a:rPr b="0" i="0" lang="en-US" sz="2400" u="none">
                <a:solidFill>
                  <a:srgbClr val="FFCC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4"/>
          <p:cNvSpPr txBox="1"/>
          <p:nvPr/>
        </p:nvSpPr>
        <p:spPr>
          <a:xfrm>
            <a:off x="1636712" y="1447800"/>
            <a:ext cx="5843587" cy="1738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CC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Chci, aby poznali, </a:t>
            </a:r>
            <a:endParaRPr b="0" i="0" sz="2800" u="none">
              <a:solidFill>
                <a:srgbClr val="00FF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CC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že vždy nestačí, aby jim odpustili druzí,</a:t>
            </a:r>
            <a:endParaRPr b="0" i="0" sz="2800" u="none">
              <a:solidFill>
                <a:srgbClr val="00FF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CC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ale</a:t>
            </a:r>
            <a:r>
              <a:rPr b="0" i="0" lang="en-US" sz="2800" u="none">
                <a:solidFill>
                  <a:srgbClr val="00808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>
                <a:solidFill>
                  <a:srgbClr val="00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že oni sami musí odpouštět.“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FF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14"/>
          <p:cNvSpPr txBox="1"/>
          <p:nvPr/>
        </p:nvSpPr>
        <p:spPr>
          <a:xfrm>
            <a:off x="593725" y="3241675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296400" cy="69723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5"/>
          <p:cNvSpPr txBox="1"/>
          <p:nvPr/>
        </p:nvSpPr>
        <p:spPr>
          <a:xfrm>
            <a:off x="1295400" y="685800"/>
            <a:ext cx="69437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DDDDD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DDDDD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Chvíli jsem seděl a těšil se z Boží přítomnosti..</a:t>
            </a:r>
            <a:r>
              <a:rPr b="0" i="0" lang="en-US" sz="2400" u="none">
                <a:solidFill>
                  <a:srgbClr val="DDDDD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21" name="Google Shape;121;p15"/>
          <p:cNvSpPr txBox="1"/>
          <p:nvPr/>
        </p:nvSpPr>
        <p:spPr>
          <a:xfrm>
            <a:off x="1836737" y="3149600"/>
            <a:ext cx="5205412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Potom jsem Bohu poděkoval, že si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 mne udělal čas.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22" name="Google Shape;122;p15"/>
          <p:cNvSpPr txBox="1"/>
          <p:nvPr/>
        </p:nvSpPr>
        <p:spPr>
          <a:xfrm>
            <a:off x="98425" y="5410200"/>
            <a:ext cx="92075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Poděkoval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>
                <a:solidFill>
                  <a:srgbClr val="66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jsem mu za všechno, co pro mne a moji rodinu činí.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6"/>
          <p:cNvSpPr txBox="1"/>
          <p:nvPr/>
        </p:nvSpPr>
        <p:spPr>
          <a:xfrm>
            <a:off x="2895600" y="457200"/>
            <a:ext cx="2865437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 Bůh odpověděl: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29" name="Google Shape;129;p16"/>
          <p:cNvSpPr txBox="1"/>
          <p:nvPr/>
        </p:nvSpPr>
        <p:spPr>
          <a:xfrm>
            <a:off x="1857375" y="2743200"/>
            <a:ext cx="5102225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„Kdykoliv.</a:t>
            </a:r>
            <a:endParaRPr b="0" i="0" sz="2800" u="none">
              <a:solidFill>
                <a:srgbClr val="CC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Jsem tu dvacet čtyři hodin denně.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30" name="Google Shape;130;p16"/>
          <p:cNvSpPr txBox="1"/>
          <p:nvPr/>
        </p:nvSpPr>
        <p:spPr>
          <a:xfrm>
            <a:off x="2362200" y="4978400"/>
            <a:ext cx="45275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Jen se zeptej a já ti odpovím.“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7"/>
          <p:cNvSpPr txBox="1"/>
          <p:nvPr/>
        </p:nvSpPr>
        <p:spPr>
          <a:xfrm>
            <a:off x="2133600" y="685800"/>
            <a:ext cx="45593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Lidé zapomenou, co jste řekli.</a:t>
            </a:r>
            <a:r>
              <a:rPr b="0" i="0" lang="en-US" sz="2400" u="none">
                <a:solidFill>
                  <a:srgbClr val="CC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37" name="Google Shape;137;p17"/>
          <p:cNvSpPr txBox="1"/>
          <p:nvPr/>
        </p:nvSpPr>
        <p:spPr>
          <a:xfrm>
            <a:off x="2438400" y="3073400"/>
            <a:ext cx="48609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Lidé zapomenou, co jste udělali</a:t>
            </a:r>
            <a:r>
              <a:rPr b="0" i="0" lang="en-US" sz="2400" u="none">
                <a:solidFill>
                  <a:srgbClr val="00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38" name="Google Shape;138;p17"/>
          <p:cNvSpPr txBox="1"/>
          <p:nvPr/>
        </p:nvSpPr>
        <p:spPr>
          <a:xfrm>
            <a:off x="2509837" y="4749800"/>
            <a:ext cx="3833812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3399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Ale nikdy nezapomenou, </a:t>
            </a:r>
            <a:endParaRPr b="0" i="0" sz="2800" u="none">
              <a:solidFill>
                <a:srgbClr val="3399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3399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jak se vedle vás cítili.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3399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8"/>
          <p:cNvSpPr txBox="1"/>
          <p:nvPr/>
        </p:nvSpPr>
        <p:spPr>
          <a:xfrm>
            <a:off x="365125" y="1057275"/>
            <a:ext cx="9334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P.S.: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145" name="Google Shape;145;p18"/>
          <p:cNvSpPr txBox="1"/>
          <p:nvPr/>
        </p:nvSpPr>
        <p:spPr>
          <a:xfrm>
            <a:off x="2563812" y="2514600"/>
            <a:ext cx="4021137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Předej tento mail někomu,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 kom Ti v životě záleží.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4"/>
          <p:cNvSpPr txBox="1"/>
          <p:nvPr/>
        </p:nvSpPr>
        <p:spPr>
          <a:xfrm>
            <a:off x="533400" y="12192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" name="Google Shape;36;p4"/>
          <p:cNvSpPr txBox="1"/>
          <p:nvPr/>
        </p:nvSpPr>
        <p:spPr>
          <a:xfrm>
            <a:off x="1295400" y="304800"/>
            <a:ext cx="6705600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„Pojď dál,“ řekl Bůh.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rgbClr val="FF33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„Tak ty bys se mnou chtěl udělat rozhovor?“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37" name="Google Shape;37;p4"/>
          <p:cNvSpPr txBox="1"/>
          <p:nvPr/>
        </p:nvSpPr>
        <p:spPr>
          <a:xfrm>
            <a:off x="2554287" y="4216400"/>
            <a:ext cx="415131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66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„Jestli máš čas?“ řekl jsem.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5"/>
          <p:cNvSpPr txBox="1"/>
          <p:nvPr/>
        </p:nvSpPr>
        <p:spPr>
          <a:xfrm>
            <a:off x="990600" y="304800"/>
            <a:ext cx="7085012" cy="2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66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Bůh se usmál a odpověděl: “Můj čas je věčnost,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rgbClr val="66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66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a proto je ho dost na vše.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rgbClr val="66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66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A na co se vlastně chceš zeptat?“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66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5" name="Google Shape;45;p5"/>
          <p:cNvSpPr txBox="1"/>
          <p:nvPr/>
        </p:nvSpPr>
        <p:spPr>
          <a:xfrm>
            <a:off x="1573212" y="4978400"/>
            <a:ext cx="561181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„Co Tě na lidech nejvíc překvapuje?“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6"/>
          <p:cNvSpPr txBox="1"/>
          <p:nvPr/>
        </p:nvSpPr>
        <p:spPr>
          <a:xfrm>
            <a:off x="3040062" y="406400"/>
            <a:ext cx="251936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Bůh odpověděl: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53" name="Google Shape;53;p6"/>
          <p:cNvSpPr txBox="1"/>
          <p:nvPr/>
        </p:nvSpPr>
        <p:spPr>
          <a:xfrm>
            <a:off x="557212" y="1447800"/>
            <a:ext cx="8032750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99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„To, že je nudí být dětmi a tak pospíchají, aby dospěli, </a:t>
            </a:r>
            <a:endParaRPr b="0" i="0" sz="2800" u="none">
              <a:solidFill>
                <a:srgbClr val="0099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99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 když jsou dospělí, zase touží být dětmi.. </a:t>
            </a:r>
            <a:endParaRPr/>
          </a:p>
        </p:txBody>
      </p:sp>
      <p:sp>
        <p:nvSpPr>
          <p:cNvPr id="54" name="Google Shape;54;p6"/>
          <p:cNvSpPr txBox="1"/>
          <p:nvPr/>
        </p:nvSpPr>
        <p:spPr>
          <a:xfrm>
            <a:off x="557212" y="5130800"/>
            <a:ext cx="8020050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Překvapuje mě,</a:t>
            </a:r>
            <a:r>
              <a:rPr b="0" i="0" lang="en-US" sz="2800" u="none">
                <a:solidFill>
                  <a:srgbClr val="FF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že ztrácejí zdraví, aby vydělali peníze, </a:t>
            </a:r>
            <a:endParaRPr b="0" i="0" sz="2800" u="none">
              <a:solidFill>
                <a:srgbClr val="FFFF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 potom utrácejí peníze za to,</a:t>
            </a:r>
            <a:endParaRPr b="0" i="0" sz="2800" u="none">
              <a:solidFill>
                <a:srgbClr val="FFFF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aby si dali do pořádku svoje zdraví.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55" name="Google Shape;55;p6"/>
          <p:cNvSpPr txBox="1"/>
          <p:nvPr/>
        </p:nvSpPr>
        <p:spPr>
          <a:xfrm>
            <a:off x="136525" y="4079875"/>
            <a:ext cx="260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7"/>
          <p:cNvSpPr txBox="1"/>
          <p:nvPr/>
        </p:nvSpPr>
        <p:spPr>
          <a:xfrm>
            <a:off x="330200" y="457200"/>
            <a:ext cx="8539162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C0C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0C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Překvapuje mě, že se tolik strachují o svou budoucnost,</a:t>
            </a:r>
            <a:endParaRPr b="0" i="0" sz="2800" u="none">
              <a:solidFill>
                <a:srgbClr val="C0C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C0C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0C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že zapomínají na přítomnost, </a:t>
            </a:r>
            <a:endParaRPr b="0" i="0" sz="2800" u="none">
              <a:solidFill>
                <a:srgbClr val="C0C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C0C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0C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 tak vlastně nežijí ani pro přítomnost, ani pro budoucnost.</a:t>
            </a:r>
            <a:endParaRPr/>
          </a:p>
        </p:txBody>
      </p:sp>
      <p:sp>
        <p:nvSpPr>
          <p:cNvPr id="62" name="Google Shape;62;p7"/>
          <p:cNvSpPr txBox="1"/>
          <p:nvPr/>
        </p:nvSpPr>
        <p:spPr>
          <a:xfrm>
            <a:off x="820737" y="5334000"/>
            <a:ext cx="7697787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66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CC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Překvapuje mě, že žijí, jako by nikdy neměli zemřít, </a:t>
            </a:r>
            <a:endParaRPr b="0" i="0" sz="2800" u="none">
              <a:solidFill>
                <a:srgbClr val="FFCC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66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CC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 že umírají, jako by nikdy nežili.“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FFCC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228600"/>
            <a:ext cx="9448800" cy="70866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8"/>
          <p:cNvSpPr txBox="1"/>
          <p:nvPr/>
        </p:nvSpPr>
        <p:spPr>
          <a:xfrm>
            <a:off x="1600200" y="381000"/>
            <a:ext cx="625316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66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Bůh mě vzal za ruku a chvíli jsme mlčeli..</a:t>
            </a:r>
            <a:r>
              <a:rPr b="0" i="0" lang="en-US" sz="2400" u="none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69" name="Google Shape;69;p8"/>
          <p:cNvSpPr txBox="1"/>
          <p:nvPr/>
        </p:nvSpPr>
        <p:spPr>
          <a:xfrm>
            <a:off x="2819400" y="3911600"/>
            <a:ext cx="3455987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66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Potom jsem se  zeptal: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70" name="Google Shape;70;p8"/>
          <p:cNvSpPr txBox="1"/>
          <p:nvPr/>
        </p:nvSpPr>
        <p:spPr>
          <a:xfrm>
            <a:off x="1371600" y="5054600"/>
            <a:ext cx="6364287" cy="884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„Co bys chtěl jako rodič naučit svoje děti?“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FFFF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9"/>
          <p:cNvSpPr txBox="1"/>
          <p:nvPr/>
        </p:nvSpPr>
        <p:spPr>
          <a:xfrm>
            <a:off x="2362200" y="863600"/>
            <a:ext cx="40862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Bůh se usmál a odpověděl: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77" name="Google Shape;77;p9"/>
          <p:cNvSpPr txBox="1"/>
          <p:nvPr/>
        </p:nvSpPr>
        <p:spPr>
          <a:xfrm>
            <a:off x="1162050" y="4038600"/>
            <a:ext cx="6999287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CC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„Chci, aby poznali, že nemohou nikoho donutit,</a:t>
            </a:r>
            <a:endParaRPr b="0" i="0" sz="2800" u="none">
              <a:solidFill>
                <a:srgbClr val="CCCC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CC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aby je miloval.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78" name="Google Shape;78;p9"/>
          <p:cNvSpPr txBox="1"/>
          <p:nvPr/>
        </p:nvSpPr>
        <p:spPr>
          <a:xfrm>
            <a:off x="1676400" y="5562600"/>
            <a:ext cx="611981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FF99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CCFF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Mohou jen dovolit, aby je druzí milovali.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0"/>
          <p:cNvSpPr txBox="1"/>
          <p:nvPr/>
        </p:nvSpPr>
        <p:spPr>
          <a:xfrm>
            <a:off x="1230312" y="1016000"/>
            <a:ext cx="6097587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CC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Chci, aby poznali, že nejcennější není to, </a:t>
            </a:r>
            <a:endParaRPr b="0" i="0" sz="2800" u="none">
              <a:solidFill>
                <a:srgbClr val="FFCC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CC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 v živote mají, ale koho mají..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85" name="Google Shape;85;p10"/>
          <p:cNvSpPr txBox="1"/>
          <p:nvPr/>
        </p:nvSpPr>
        <p:spPr>
          <a:xfrm>
            <a:off x="1404937" y="2743200"/>
            <a:ext cx="5943600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99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Chci, aby poznali,</a:t>
            </a:r>
            <a:endParaRPr b="0" i="0" sz="2800" u="none">
              <a:solidFill>
                <a:srgbClr val="FF33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99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že není dobré porovnávat se s druhými.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86" name="Google Shape;86;p10"/>
          <p:cNvSpPr txBox="1"/>
          <p:nvPr/>
        </p:nvSpPr>
        <p:spPr>
          <a:xfrm>
            <a:off x="1444625" y="5511800"/>
            <a:ext cx="6189662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CC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99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Každý bude souzen sám za sebe, ne proto,</a:t>
            </a:r>
            <a:endParaRPr b="0" i="0" sz="2800" u="none">
              <a:solidFill>
                <a:srgbClr val="FF99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CC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99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že je lepší nebo horší než jiní.</a:t>
            </a: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1"/>
          <p:cNvSpPr txBox="1"/>
          <p:nvPr/>
        </p:nvSpPr>
        <p:spPr>
          <a:xfrm>
            <a:off x="1652587" y="863600"/>
            <a:ext cx="5300662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Chci, aby poznali,</a:t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že bohatý není ten, kdo má nejvíce,</a:t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ale ten, kdo potřebuje nejméně.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93" name="Google Shape;93;p11"/>
          <p:cNvSpPr txBox="1"/>
          <p:nvPr/>
        </p:nvSpPr>
        <p:spPr>
          <a:xfrm>
            <a:off x="428625" y="4368800"/>
            <a:ext cx="8250237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Chci, aby poznali, že trvá jen pár sekund způsobit lidem,</a:t>
            </a:r>
            <a:endParaRPr b="0" i="0" sz="2800" u="none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které milujeme, hluboké rány, </a:t>
            </a:r>
            <a:endParaRPr b="0" i="0" sz="2800" u="none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ale trvá mnoho let, než se takové rány zahojí..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